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64" r:id="rId6"/>
    <p:sldId id="268" r:id="rId7"/>
    <p:sldId id="277" r:id="rId8"/>
    <p:sldId id="275" r:id="rId9"/>
    <p:sldId id="278" r:id="rId10"/>
    <p:sldId id="262" r:id="rId11"/>
    <p:sldId id="273" r:id="rId12"/>
    <p:sldId id="263" r:id="rId13"/>
    <p:sldId id="270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2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16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5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0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2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0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48125"/>
            <a:ext cx="7010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19325"/>
            <a:ext cx="6934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098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962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197438"/>
            <a:ext cx="3451927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959438"/>
            <a:ext cx="3429000" cy="2907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2197438"/>
            <a:ext cx="3355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971800"/>
            <a:ext cx="3355975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55837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5837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09800"/>
            <a:ext cx="5486400" cy="2974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1200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09800"/>
            <a:ext cx="7162800" cy="403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3B2977-B28A-4E34-83A7-C212B1FF43A2}" type="datetimeFigureOut">
              <a:rPr lang="en-US" smtClean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2460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162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400" i="1" dirty="0" smtClean="0"/>
              <a:t>FHWA </a:t>
            </a:r>
          </a:p>
          <a:p>
            <a:r>
              <a:rPr lang="en-US" dirty="0" smtClean="0"/>
              <a:t>Steve Mills</a:t>
            </a:r>
          </a:p>
          <a:p>
            <a:r>
              <a:rPr lang="en-US" dirty="0" smtClean="0"/>
              <a:t>Assistant Division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Transportation Performance </a:t>
            </a:r>
            <a:r>
              <a:rPr lang="en-US" dirty="0" smtClean="0"/>
              <a:t>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7336"/>
            <a:ext cx="7239000" cy="50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FHWA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PM Rulemaking Schedule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10100"/>
              </p:ext>
            </p:extLst>
          </p:nvPr>
        </p:nvGraphicFramePr>
        <p:xfrm>
          <a:off x="381000" y="1049776"/>
          <a:ext cx="838199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366"/>
                <a:gridCol w="1886262"/>
                <a:gridCol w="1988379"/>
                <a:gridCol w="2079992"/>
              </a:tblGrid>
              <a:tr h="811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 </a:t>
                      </a:r>
                    </a:p>
                    <a:p>
                      <a:pPr algn="ctr"/>
                      <a:r>
                        <a:rPr lang="en-US" sz="2400" dirty="0" smtClean="0"/>
                        <a:t>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NPRM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Comments Due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 Rule</a:t>
                      </a:r>
                      <a:endParaRPr lang="en-US" sz="2400" dirty="0"/>
                    </a:p>
                  </a:txBody>
                  <a:tcPr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Safety Performance Measures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March 11,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June 30,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15,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Highway Safety Improvement Program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March 28,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June 30,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15,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012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Statewide and Metro Planning; Non-Metro Planning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June 2,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October 2,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Published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27, 2016</a:t>
                      </a: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Pavement and Bridge Performance Measures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5,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endParaRPr lang="en-US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May 8,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Anticipated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November 2016</a:t>
                      </a: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Highway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Asset Management Plan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February 20,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29,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Anticipated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November 2016</a:t>
                      </a:r>
                    </a:p>
                  </a:txBody>
                  <a:tcPr anchor="ctr"/>
                </a:tc>
              </a:tr>
              <a:tr h="9012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Performance of the NHS, Freight, and CMAQ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Measures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April 22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>August  2016</a:t>
                      </a:r>
                      <a:endParaRPr lang="en-US" sz="1800" b="1" i="1" u="none" strike="sngStrik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3925" y="76200"/>
            <a:ext cx="3049055" cy="228600"/>
            <a:chOff x="603925" y="76200"/>
            <a:chExt cx="3049055" cy="228600"/>
          </a:xfrm>
        </p:grpSpPr>
        <p:pic>
          <p:nvPicPr>
            <p:cNvPr id="10" name="Picture 9" descr="H:\FHWA Graphics\White\FHWA_vertical_96dpi_300_wh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3" b="64354"/>
            <a:stretch/>
          </p:blipFill>
          <p:spPr bwMode="auto">
            <a:xfrm>
              <a:off x="603925" y="76200"/>
              <a:ext cx="234275" cy="22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91301" y="95546"/>
              <a:ext cx="2761679" cy="209254"/>
              <a:chOff x="342501" y="1469054"/>
              <a:chExt cx="5753499" cy="435946"/>
            </a:xfrm>
          </p:grpSpPr>
          <p:pic>
            <p:nvPicPr>
              <p:cNvPr id="12" name="Picture 9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13" b="10059"/>
              <a:stretch/>
            </p:blipFill>
            <p:spPr bwMode="auto">
              <a:xfrm>
                <a:off x="342501" y="1469054"/>
                <a:ext cx="2857899" cy="43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572"/>
              <a:stretch/>
            </p:blipFill>
            <p:spPr bwMode="auto">
              <a:xfrm>
                <a:off x="3238101" y="1528295"/>
                <a:ext cx="2857899" cy="300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864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252" y="291867"/>
            <a:ext cx="685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QUESTIONS?</a:t>
            </a:r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bernadette.dupont\AppData\Local\Microsoft\Windows\Temporary Internet Files\Content.IE5\30C3K2A5\5471047557_4dc13f53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" y="2451925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7600" y="1752600"/>
            <a:ext cx="39856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Steve Mills</a:t>
            </a:r>
          </a:p>
          <a:p>
            <a:pPr algn="r"/>
            <a:r>
              <a:rPr lang="en-US" dirty="0" smtClean="0"/>
              <a:t>US Department of Transportation</a:t>
            </a:r>
          </a:p>
          <a:p>
            <a:pPr algn="r"/>
            <a:r>
              <a:rPr lang="en-US" dirty="0" smtClean="0"/>
              <a:t>Federal Highway Administration – KY</a:t>
            </a:r>
          </a:p>
          <a:p>
            <a:pPr algn="r"/>
            <a:r>
              <a:rPr lang="en-US" dirty="0" smtClean="0"/>
              <a:t>330 West Broadway</a:t>
            </a:r>
          </a:p>
          <a:p>
            <a:pPr algn="r"/>
            <a:r>
              <a:rPr lang="en-US" dirty="0" smtClean="0"/>
              <a:t>Frankfort, KY  40601-1981</a:t>
            </a:r>
          </a:p>
          <a:p>
            <a:pPr algn="r"/>
            <a:r>
              <a:rPr lang="en-US" dirty="0" smtClean="0"/>
              <a:t>Steve.Mills@dot.gov</a:t>
            </a:r>
          </a:p>
          <a:p>
            <a:pPr algn="r"/>
            <a:r>
              <a:rPr lang="en-US" dirty="0" smtClean="0"/>
              <a:t>(502) 223-6723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5884" y="1128882"/>
            <a:ext cx="8754650" cy="5937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3925" y="76200"/>
            <a:ext cx="3049055" cy="228600"/>
            <a:chOff x="603925" y="76200"/>
            <a:chExt cx="3049055" cy="228600"/>
          </a:xfrm>
        </p:grpSpPr>
        <p:pic>
          <p:nvPicPr>
            <p:cNvPr id="9" name="Picture 8" descr="H:\FHWA Graphics\White\FHWA_vertical_96dpi_300_wh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3" b="64354"/>
            <a:stretch/>
          </p:blipFill>
          <p:spPr bwMode="auto">
            <a:xfrm>
              <a:off x="603925" y="76200"/>
              <a:ext cx="234275" cy="22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91301" y="95546"/>
              <a:ext cx="2761679" cy="209254"/>
              <a:chOff x="342501" y="1469054"/>
              <a:chExt cx="5753499" cy="435946"/>
            </a:xfrm>
          </p:grpSpPr>
          <p:pic>
            <p:nvPicPr>
              <p:cNvPr id="11" name="Picture 10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13" b="10059"/>
              <a:stretch/>
            </p:blipFill>
            <p:spPr bwMode="auto">
              <a:xfrm>
                <a:off x="342501" y="1469054"/>
                <a:ext cx="2857899" cy="43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572"/>
              <a:stretch/>
            </p:blipFill>
            <p:spPr bwMode="auto">
              <a:xfrm>
                <a:off x="3238101" y="1528295"/>
                <a:ext cx="2857899" cy="300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91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FHWA staff </a:t>
            </a:r>
            <a:r>
              <a:rPr lang="en-US" b="1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Process reviews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82000" cy="434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David </a:t>
            </a:r>
            <a:r>
              <a:rPr lang="en-US" dirty="0"/>
              <a:t>Whitworth – (502) </a:t>
            </a:r>
            <a:r>
              <a:rPr lang="en-US" dirty="0" smtClean="0"/>
              <a:t>223-6741</a:t>
            </a:r>
          </a:p>
          <a:p>
            <a:pPr lvl="1" algn="l"/>
            <a:r>
              <a:rPr lang="en-US" sz="3200" dirty="0" smtClean="0"/>
              <a:t>Project Delivery Team Leader &amp; ROW Officer </a:t>
            </a:r>
            <a:endParaRPr lang="en-US" sz="3200" dirty="0"/>
          </a:p>
          <a:p>
            <a:pPr algn="l"/>
            <a:r>
              <a:rPr lang="en-US" dirty="0" smtClean="0"/>
              <a:t>Duane </a:t>
            </a:r>
            <a:r>
              <a:rPr lang="en-US" dirty="0"/>
              <a:t>Thomas – (502) 223-6749</a:t>
            </a:r>
          </a:p>
          <a:p>
            <a:pPr lvl="1" algn="l"/>
            <a:r>
              <a:rPr lang="en-US" sz="3200" dirty="0"/>
              <a:t>Districts </a:t>
            </a:r>
            <a:r>
              <a:rPr lang="en-US" sz="3200" dirty="0" smtClean="0"/>
              <a:t>1 </a:t>
            </a:r>
            <a:r>
              <a:rPr lang="en-US" sz="3200" dirty="0"/>
              <a:t>and </a:t>
            </a:r>
            <a:r>
              <a:rPr lang="en-US" sz="3200" dirty="0" smtClean="0"/>
              <a:t>2</a:t>
            </a:r>
            <a:endParaRPr lang="en-US" sz="3200" dirty="0"/>
          </a:p>
          <a:p>
            <a:pPr algn="l"/>
            <a:r>
              <a:rPr lang="en-US" dirty="0"/>
              <a:t>Ryan Tenges – </a:t>
            </a:r>
            <a:r>
              <a:rPr lang="en-US" dirty="0" smtClean="0"/>
              <a:t>(502) 223-6750</a:t>
            </a:r>
            <a:endParaRPr lang="en-US" dirty="0"/>
          </a:p>
          <a:p>
            <a:pPr lvl="1" algn="l"/>
            <a:r>
              <a:rPr lang="en-US" sz="3200" dirty="0"/>
              <a:t>Districts 3, 7, 8, and 9</a:t>
            </a:r>
          </a:p>
          <a:p>
            <a:pPr algn="l"/>
            <a:r>
              <a:rPr lang="en-US" dirty="0"/>
              <a:t>Dana Robbins – </a:t>
            </a:r>
            <a:r>
              <a:rPr lang="en-US" dirty="0" smtClean="0"/>
              <a:t>(502) 223-6757</a:t>
            </a:r>
            <a:endParaRPr lang="en-US" dirty="0"/>
          </a:p>
          <a:p>
            <a:pPr lvl="1" algn="l"/>
            <a:r>
              <a:rPr lang="en-US" sz="3200" dirty="0"/>
              <a:t>Districts 4, 10, and 12</a:t>
            </a:r>
          </a:p>
          <a:p>
            <a:pPr algn="l"/>
            <a:r>
              <a:rPr lang="en-US" dirty="0" smtClean="0"/>
              <a:t>Michael </a:t>
            </a:r>
            <a:r>
              <a:rPr lang="en-US" dirty="0"/>
              <a:t>Loyselle – (502) 223-6748</a:t>
            </a:r>
          </a:p>
          <a:p>
            <a:pPr lvl="1" algn="l"/>
            <a:r>
              <a:rPr lang="en-US" sz="3200" dirty="0"/>
              <a:t>Districts 5, 6, and </a:t>
            </a:r>
            <a:r>
              <a:rPr lang="en-US" sz="3200" dirty="0" smtClean="0"/>
              <a:t>11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</a:t>
            </a:r>
          </a:p>
          <a:p>
            <a:r>
              <a:rPr lang="en-US" dirty="0" smtClean="0"/>
              <a:t>Design </a:t>
            </a:r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16279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92277"/>
            <a:ext cx="6476999" cy="4632324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</a:t>
            </a:r>
          </a:p>
          <a:p>
            <a:r>
              <a:rPr lang="en-US" dirty="0" smtClean="0"/>
              <a:t>Division </a:t>
            </a:r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8323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839200" cy="44958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John Ballantyne – </a:t>
            </a:r>
            <a:r>
              <a:rPr lang="en-US" sz="2200" dirty="0"/>
              <a:t>(502) </a:t>
            </a:r>
            <a:r>
              <a:rPr lang="en-US" sz="2200" dirty="0" smtClean="0"/>
              <a:t>223-6747</a:t>
            </a:r>
          </a:p>
          <a:p>
            <a:pPr lvl="1" algn="l"/>
            <a:r>
              <a:rPr lang="en-US" sz="2200" dirty="0" smtClean="0"/>
              <a:t>Program Delivery Team Leader</a:t>
            </a:r>
            <a:endParaRPr lang="en-US" sz="2200" dirty="0"/>
          </a:p>
          <a:p>
            <a:pPr algn="l"/>
            <a:r>
              <a:rPr lang="en-US" sz="2200" dirty="0" smtClean="0"/>
              <a:t>Bernadette Dupont  </a:t>
            </a:r>
            <a:r>
              <a:rPr lang="en-US" sz="2200" dirty="0"/>
              <a:t>– (502) </a:t>
            </a:r>
            <a:r>
              <a:rPr lang="en-US" sz="2200" dirty="0" smtClean="0"/>
              <a:t>223-6729</a:t>
            </a:r>
            <a:endParaRPr lang="en-US" sz="2200" dirty="0"/>
          </a:p>
          <a:p>
            <a:pPr lvl="1" algn="l"/>
            <a:r>
              <a:rPr lang="en-US" sz="2200" dirty="0" smtClean="0"/>
              <a:t>MPOs: Cincinnati, Elizabethtown, </a:t>
            </a:r>
          </a:p>
          <a:p>
            <a:pPr lvl="1" algn="l"/>
            <a:r>
              <a:rPr lang="en-US" sz="2200" dirty="0" smtClean="0"/>
              <a:t>Henderson, Owensboro, Lexington</a:t>
            </a:r>
            <a:endParaRPr lang="en-US" sz="2200" dirty="0"/>
          </a:p>
          <a:p>
            <a:pPr algn="l"/>
            <a:r>
              <a:rPr lang="en-US" sz="2200" dirty="0" smtClean="0"/>
              <a:t>Greg Rawlings </a:t>
            </a:r>
            <a:r>
              <a:rPr lang="en-US" sz="2200" dirty="0"/>
              <a:t>– </a:t>
            </a:r>
            <a:r>
              <a:rPr lang="en-US" sz="2200" dirty="0" smtClean="0"/>
              <a:t>(502) 223-6728</a:t>
            </a:r>
            <a:endParaRPr lang="en-US" sz="2200" dirty="0"/>
          </a:p>
          <a:p>
            <a:pPr lvl="1" algn="l"/>
            <a:r>
              <a:rPr lang="en-US" sz="2200" dirty="0" smtClean="0"/>
              <a:t>MPOs: Louisville, Bowling Green, Ashland, </a:t>
            </a:r>
          </a:p>
          <a:p>
            <a:pPr lvl="1" algn="l"/>
            <a:r>
              <a:rPr lang="en-US" sz="2200" dirty="0" smtClean="0"/>
              <a:t>Clarksville</a:t>
            </a:r>
            <a:endParaRPr lang="en-US" sz="2200" dirty="0"/>
          </a:p>
          <a:p>
            <a:pPr algn="l"/>
            <a:r>
              <a:rPr lang="en-US" sz="2200" dirty="0" smtClean="0"/>
              <a:t>Eric </a:t>
            </a:r>
            <a:r>
              <a:rPr lang="en-US" sz="2200" dirty="0" err="1" smtClean="0"/>
              <a:t>Rothermel</a:t>
            </a:r>
            <a:r>
              <a:rPr lang="en-US" sz="2200" dirty="0" smtClean="0"/>
              <a:t> </a:t>
            </a:r>
          </a:p>
          <a:p>
            <a:pPr algn="l"/>
            <a:r>
              <a:rPr lang="en-US" sz="2200" dirty="0" smtClean="0"/>
              <a:t>	Environmental: Statewide</a:t>
            </a:r>
          </a:p>
          <a:p>
            <a:pPr lvl="1" algn="l"/>
            <a:endParaRPr lang="en-US" sz="22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 </a:t>
            </a:r>
          </a:p>
          <a:p>
            <a:r>
              <a:rPr lang="en-US" dirty="0" smtClean="0"/>
              <a:t>Planning &amp; Environment Assignments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35" y="1905000"/>
            <a:ext cx="2883894" cy="419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4800600"/>
            <a:ext cx="3429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</a:t>
            </a:r>
            <a:r>
              <a:rPr lang="en-US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FHWA Process reviews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FHWA Process Reviews for 2016/2017</a:t>
            </a:r>
          </a:p>
          <a:p>
            <a:pPr lvl="1"/>
            <a:r>
              <a:rPr lang="en-US" dirty="0" smtClean="0"/>
              <a:t>Project Closeout</a:t>
            </a:r>
          </a:p>
          <a:p>
            <a:pPr lvl="1"/>
            <a:r>
              <a:rPr lang="en-US" dirty="0" smtClean="0"/>
              <a:t>DBE Commercially Useful Function (CUF)</a:t>
            </a:r>
          </a:p>
          <a:p>
            <a:pPr lvl="1"/>
            <a:r>
              <a:rPr lang="en-US" dirty="0"/>
              <a:t>LPA Construction Authorization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KYTC </a:t>
            </a:r>
            <a:r>
              <a:rPr lang="en-US" dirty="0"/>
              <a:t>encroachment </a:t>
            </a:r>
            <a:r>
              <a:rPr lang="en-US" dirty="0" smtClean="0"/>
              <a:t>Permit Process</a:t>
            </a:r>
          </a:p>
          <a:p>
            <a:pPr lvl="1"/>
            <a:r>
              <a:rPr lang="en-US" dirty="0" smtClean="0"/>
              <a:t>HSIP </a:t>
            </a:r>
          </a:p>
          <a:p>
            <a:pPr lvl="1"/>
            <a:r>
              <a:rPr lang="en-US" dirty="0" smtClean="0"/>
              <a:t>Pavement Life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Process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</a:t>
            </a:r>
            <a:r>
              <a:rPr lang="en-US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Process reviews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EDC-4 </a:t>
            </a:r>
            <a:r>
              <a:rPr lang="en-US" b="1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pPr marL="457200" indent="-457200"/>
            <a:r>
              <a:rPr lang="en-US" dirty="0"/>
              <a:t>EDC-4 </a:t>
            </a:r>
            <a:r>
              <a:rPr lang="en-US" dirty="0" smtClean="0"/>
              <a:t>Initiatives Being Considered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77200" cy="443243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KYTC considering new round of EDC-4 initiatives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Automated Traffic Signal Performance Measures (ATSPMs)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Collaborative Hydraulics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Community Connections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Data-Driven Safety Analysis (DDSA)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e-Construction and Partnering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Integrating NEPA and Permitting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Pavement Preservation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Road Weather Management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Safe Transportation for Every Pedestrian (STEP)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Ultra-High Performance Concrete Connections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Using Data to Improve Traffic Incident Management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715000"/>
            <a:ext cx="2476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 2014 Kentuc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Steve Mills</Speakers>
    <Year xmlns="b47a5aad-adfb-4dac-9d3f-47090e67d565">2016</Year>
    <Section xmlns="b47a5aad-adfb-4dac-9d3f-47090e67d565">General</Section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80A78427-3F3D-4F53-82B0-519F1AF1CC0F}"/>
</file>

<file path=customXml/itemProps2.xml><?xml version="1.0" encoding="utf-8"?>
<ds:datastoreItem xmlns:ds="http://schemas.openxmlformats.org/officeDocument/2006/customXml" ds:itemID="{6005151B-5D65-4C2B-AC17-617E392D6994}"/>
</file>

<file path=customXml/itemProps3.xml><?xml version="1.0" encoding="utf-8"?>
<ds:datastoreItem xmlns:ds="http://schemas.openxmlformats.org/officeDocument/2006/customXml" ds:itemID="{4064EBB7-695E-4DFB-ACDD-EED573C015A2}"/>
</file>

<file path=docProps/app.xml><?xml version="1.0" encoding="utf-8"?>
<Properties xmlns="http://schemas.openxmlformats.org/officeDocument/2006/extended-properties" xmlns:vt="http://schemas.openxmlformats.org/officeDocument/2006/docPropsVTypes">
  <Template>CAP 2014 Kentucky</Template>
  <TotalTime>313</TotalTime>
  <Words>427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CAP 2014 Kentucky</vt:lpstr>
      <vt:lpstr>Clarity</vt:lpstr>
      <vt:lpstr>PowerPoint Presentation</vt:lpstr>
      <vt:lpstr>Topics</vt:lpstr>
      <vt:lpstr>PowerPoint Presentation</vt:lpstr>
      <vt:lpstr>PowerPoint Presentation</vt:lpstr>
      <vt:lpstr>PowerPoint Presentation</vt:lpstr>
      <vt:lpstr>Topics</vt:lpstr>
      <vt:lpstr>FHWA Process Reviews</vt:lpstr>
      <vt:lpstr>Topics</vt:lpstr>
      <vt:lpstr>EDC-4 Initiatives Being Considered</vt:lpstr>
      <vt:lpstr>Topics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PY 14</dc:title>
  <dc:creator>Thomas, Duane (FHWA)</dc:creator>
  <cp:lastModifiedBy>Mills, Steve (FHWA)</cp:lastModifiedBy>
  <cp:revision>24</cp:revision>
  <cp:lastPrinted>2016-09-06T12:55:56Z</cp:lastPrinted>
  <dcterms:created xsi:type="dcterms:W3CDTF">2014-04-23T16:01:46Z</dcterms:created>
  <dcterms:modified xsi:type="dcterms:W3CDTF">2016-09-06T14:12:12Z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